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704020202020204" pitchFamily="34" charset="0"/>
      <p:regular r:id="rId8"/>
      <p:bold r:id="rId9"/>
    </p:embeddedFont>
    <p:embeddedFont>
      <p:font typeface="Arimo Bold" panose="020B0604020202020204" charset="0"/>
      <p:regular r:id="rId10"/>
    </p:embeddedFont>
    <p:embeddedFont>
      <p:font typeface="Calibri (MS)" panose="020B0604020202020204" charset="0"/>
      <p:regular r:id="rId11"/>
    </p:embeddedFont>
    <p:embeddedFont>
      <p:font typeface="Calibri (MS) Bold" panose="020B0604020202020204" charset="0"/>
      <p:regular r:id="rId12"/>
    </p:embeddedFont>
    <p:embeddedFont>
      <p:font typeface="Garamond Bold" panose="02020804030307010803" pitchFamily="18" charset="0"/>
      <p:regular r:id="rId13"/>
      <p:bold r:id="rId14"/>
    </p:embeddedFon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25" d="100"/>
          <a:sy n="125" d="100"/>
        </p:scale>
        <p:origin x="-3749" y="-6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170" y="1277282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7" y="0"/>
                </a:lnTo>
                <a:lnTo>
                  <a:pt x="6957907" y="7732451"/>
                </a:lnTo>
                <a:lnTo>
                  <a:pt x="0" y="773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" r="-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59969" y="828141"/>
            <a:ext cx="12618720" cy="154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endParaRPr/>
          </a:p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6929" y="-804424"/>
            <a:ext cx="15544800" cy="3128962"/>
            <a:chOff x="0" y="0"/>
            <a:chExt cx="20726400" cy="4171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26400" cy="4171950"/>
            </a:xfrm>
            <a:custGeom>
              <a:avLst/>
              <a:gdLst/>
              <a:ahLst/>
              <a:cxnLst/>
              <a:rect l="l" t="t" r="r" b="b"/>
              <a:pathLst>
                <a:path w="20726400" h="4171950">
                  <a:moveTo>
                    <a:pt x="0" y="0"/>
                  </a:moveTo>
                  <a:lnTo>
                    <a:pt x="20726400" y="0"/>
                  </a:lnTo>
                  <a:lnTo>
                    <a:pt x="20726400" y="4171950"/>
                  </a:lnTo>
                  <a:lnTo>
                    <a:pt x="0" y="4171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726400" cy="4191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762049" y="9446"/>
            <a:ext cx="3313652" cy="1684306"/>
            <a:chOff x="0" y="0"/>
            <a:chExt cx="4418203" cy="2245741"/>
          </a:xfrm>
        </p:grpSpPr>
        <p:sp>
          <p:nvSpPr>
            <p:cNvPr id="8" name="Freeform 8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9938749" y="2389818"/>
            <a:ext cx="5504328" cy="5891514"/>
          </a:xfrm>
          <a:custGeom>
            <a:avLst/>
            <a:gdLst/>
            <a:ahLst/>
            <a:cxnLst/>
            <a:rect l="l" t="t" r="r" b="b"/>
            <a:pathLst>
              <a:path w="5504328" h="5891514">
                <a:moveTo>
                  <a:pt x="0" y="0"/>
                </a:moveTo>
                <a:lnTo>
                  <a:pt x="5504328" y="0"/>
                </a:lnTo>
                <a:lnTo>
                  <a:pt x="5504328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6809" y="2459522"/>
            <a:ext cx="6982520" cy="558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endParaRPr/>
          </a:p>
          <a:p>
            <a:pPr marL="441277" lvl="2" indent="-147092" algn="just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25093</a:t>
            </a:r>
          </a:p>
          <a:p>
            <a:pPr marL="441277" lvl="2" indent="-147092" algn="l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Centralised Digital Platform for Comprehensive student activity record in HEIs</a:t>
            </a:r>
          </a:p>
          <a:p>
            <a:pPr marL="441145" lvl="2" indent="-147048" algn="just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Theme- Smart Education</a:t>
            </a:r>
          </a:p>
          <a:p>
            <a:pPr marL="441277" lvl="2" indent="-147092" algn="just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Software</a:t>
            </a:r>
          </a:p>
          <a:p>
            <a:pPr marL="441277" lvl="2" indent="-147092" algn="just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ID-</a:t>
            </a:r>
          </a:p>
          <a:p>
            <a:pPr marL="441277" lvl="2" indent="-147092" algn="just">
              <a:lnSpc>
                <a:spcPts val="5016"/>
              </a:lnSpc>
              <a:buFont typeface="Arial"/>
              <a:buChar char="⚬"/>
            </a:pPr>
            <a:r>
              <a:rPr lang="en-US" sz="209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Name- Immortals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016" y="-651226"/>
            <a:ext cx="16459200" cy="1868026"/>
            <a:chOff x="0" y="0"/>
            <a:chExt cx="21945600" cy="2490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490701"/>
            </a:xfrm>
            <a:custGeom>
              <a:avLst/>
              <a:gdLst/>
              <a:ahLst/>
              <a:cxnLst/>
              <a:rect l="l" t="t" r="r" b="b"/>
              <a:pathLst>
                <a:path w="21945600" h="2490701">
                  <a:moveTo>
                    <a:pt x="0" y="0"/>
                  </a:moveTo>
                  <a:lnTo>
                    <a:pt x="21945600" y="0"/>
                  </a:lnTo>
                  <a:lnTo>
                    <a:pt x="21945600" y="2490701"/>
                  </a:lnTo>
                  <a:lnTo>
                    <a:pt x="0" y="24907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5954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endParaRPr/>
            </a:p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IDEA TITLE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15423" y="475992"/>
            <a:ext cx="1877759" cy="1211010"/>
            <a:chOff x="0" y="0"/>
            <a:chExt cx="2503679" cy="1614680"/>
          </a:xfrm>
        </p:grpSpPr>
        <p:sp>
          <p:nvSpPr>
            <p:cNvPr id="9" name="Freeform 9" descr="Your startup LOGO"/>
            <p:cNvSpPr/>
            <p:nvPr/>
          </p:nvSpPr>
          <p:spPr>
            <a:xfrm>
              <a:off x="0" y="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 descr="Your startup LOGO"/>
          <p:cNvSpPr/>
          <p:nvPr/>
        </p:nvSpPr>
        <p:spPr>
          <a:xfrm>
            <a:off x="475610" y="359319"/>
            <a:ext cx="1915859" cy="1249109"/>
          </a:xfrm>
          <a:custGeom>
            <a:avLst/>
            <a:gdLst/>
            <a:ahLst/>
            <a:cxnLst/>
            <a:rect l="l" t="t" r="r" b="b"/>
            <a:pathLst>
              <a:path w="1915859" h="1249109">
                <a:moveTo>
                  <a:pt x="0" y="0"/>
                </a:moveTo>
                <a:lnTo>
                  <a:pt x="1915859" y="0"/>
                </a:lnTo>
                <a:lnTo>
                  <a:pt x="1915859" y="1249108"/>
                </a:lnTo>
                <a:lnTo>
                  <a:pt x="0" y="124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75610" y="316456"/>
            <a:ext cx="1915886" cy="1291964"/>
            <a:chOff x="0" y="0"/>
            <a:chExt cx="2554515" cy="1722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4515" cy="1722619"/>
            </a:xfrm>
            <a:custGeom>
              <a:avLst/>
              <a:gdLst/>
              <a:ahLst/>
              <a:cxnLst/>
              <a:rect l="l" t="t" r="r" b="b"/>
              <a:pathLst>
                <a:path w="2554515" h="1722619">
                  <a:moveTo>
                    <a:pt x="0" y="0"/>
                  </a:moveTo>
                  <a:lnTo>
                    <a:pt x="2554515" y="0"/>
                  </a:lnTo>
                  <a:lnTo>
                    <a:pt x="2554515" y="1722619"/>
                  </a:lnTo>
                  <a:lnTo>
                    <a:pt x="0" y="1722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5" cy="17797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Immortals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2049" y="85645"/>
            <a:ext cx="3313652" cy="1684306"/>
            <a:chOff x="0" y="0"/>
            <a:chExt cx="4418203" cy="2245741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39800" y="5984251"/>
            <a:ext cx="7317661" cy="378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Solution: </a:t>
            </a:r>
          </a:p>
          <a:p>
            <a:pPr algn="l">
              <a:lnSpc>
                <a:spcPts val="2147"/>
              </a:lnSpc>
            </a:pPr>
            <a:endParaRPr lang="en-US" sz="1789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731123" lvl="3" indent="-182781" algn="l">
              <a:lnSpc>
                <a:spcPts val="2147"/>
              </a:lnSpc>
              <a:buFont typeface="Arial"/>
              <a:buChar char="￭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 Centralized Digital Ecosystem: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propose the "Smart Student Hub," a centralized web and mobile platform designed to be the single source of truth for all student activities. </a:t>
            </a:r>
          </a:p>
          <a:p>
            <a:pPr marL="731123" lvl="3" indent="-182781" algn="l">
              <a:lnSpc>
                <a:spcPts val="2147"/>
              </a:lnSpc>
              <a:buFont typeface="Arial"/>
              <a:buChar char="￭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Seamless Capture &amp; Verification Workflow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platform enables students to easily upload their achievements, which are then queued for faculty to review and verify, ensuring the credibility of every record.</a:t>
            </a:r>
          </a:p>
          <a:p>
            <a:pPr marL="731123" lvl="3" indent="-182781" algn="l">
              <a:lnSpc>
                <a:spcPts val="2147"/>
              </a:lnSpc>
              <a:buFont typeface="Arial"/>
              <a:buChar char="￭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Dynamic Digital Portfolio Generation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It automatically consolidates all verified achievements into a comprehensive, shareable, and lifelong digital portfolio, available as both a live web link and a downloadable PDF.</a:t>
            </a:r>
          </a:p>
          <a:p>
            <a:pPr marL="731123" lvl="3" indent="-182781" algn="l">
              <a:lnSpc>
                <a:spcPts val="2147"/>
              </a:lnSpc>
            </a:pPr>
            <a:endParaRPr lang="en-US" sz="17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3000" y="2800350"/>
            <a:ext cx="6522465" cy="186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20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</a:t>
            </a: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Statement:</a:t>
            </a:r>
          </a:p>
          <a:p>
            <a:pPr algn="l">
              <a:lnSpc>
                <a:spcPts val="2147"/>
              </a:lnSpc>
            </a:pPr>
            <a:endParaRPr lang="en-US" sz="2000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2147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Despite increasing digitization in education, student achievements ranging from academic excellence to participation in curricular and extracurricular activities remain scattered across various departments or lost in paper-based records, in many colleges and universities.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5560" y="2065362"/>
            <a:ext cx="8681681" cy="4232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2"/>
              </a:lnSpc>
            </a:pPr>
            <a:r>
              <a:rPr lang="en-US" sz="1793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How It Addresses the Problem:</a:t>
            </a:r>
            <a:r>
              <a:rPr lang="en-US" sz="1793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2152"/>
              </a:lnSpc>
            </a:pPr>
            <a:endParaRPr lang="en-US" sz="1793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9962" lvl="2" indent="-136654" algn="l">
              <a:lnSpc>
                <a:spcPts val="2152"/>
              </a:lnSpc>
              <a:buFont typeface="Arial"/>
              <a:buChar char="⚬"/>
            </a:pPr>
            <a:r>
              <a:rPr lang="en-US" sz="179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Ends Data Fragmentation</a:t>
            </a:r>
            <a:r>
              <a:rPr lang="en-US" sz="179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It creates a single, secure, digital source of truth, eliminating scattered files and lost paper records, which drastically improves institutional efficiency.</a:t>
            </a:r>
          </a:p>
          <a:p>
            <a:pPr marL="409962" lvl="2" indent="-136654" algn="l">
              <a:lnSpc>
                <a:spcPts val="2152"/>
              </a:lnSpc>
              <a:buFont typeface="Arial"/>
              <a:buChar char="⚬"/>
            </a:pPr>
            <a:r>
              <a:rPr lang="en-US" sz="179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Streamlines Accreditation</a:t>
            </a:r>
            <a:r>
              <a:rPr lang="en-US" sz="179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It automates the collection and consolidation of student achievement data, significantly reducing the administrative burden and manual effort required for accreditation reports (NAAC, NBA, etc.).</a:t>
            </a:r>
          </a:p>
          <a:p>
            <a:pPr marL="409962" lvl="2" indent="-136654" algn="l">
              <a:lnSpc>
                <a:spcPts val="2152"/>
              </a:lnSpc>
              <a:buFont typeface="Arial"/>
              <a:buChar char="⚬"/>
            </a:pPr>
            <a:r>
              <a:rPr lang="en-US" sz="179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Empowers Students for Placements</a:t>
            </a:r>
            <a:r>
              <a:rPr lang="en-US" sz="179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It provides students with a university-verified, dynamic portfolio, enabling them to effectively showcase their holistic skills and experiences to recruiters and admissions committees.</a:t>
            </a:r>
          </a:p>
          <a:p>
            <a:pPr marL="409962" lvl="2" indent="-136654" algn="l">
              <a:lnSpc>
                <a:spcPts val="2152"/>
              </a:lnSpc>
              <a:buFont typeface="Arial"/>
              <a:buChar char="⚬"/>
            </a:pPr>
            <a:r>
              <a:rPr lang="en-US" sz="1793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Enhances Transparency and Mentorship</a:t>
            </a:r>
            <a:r>
              <a:rPr lang="en-US" sz="179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Offers real-time visibility into a student's complete profile, empowering faculty with the data needed for more effective, evidence-based mentoring</a:t>
            </a:r>
          </a:p>
          <a:p>
            <a:pPr marL="409962" lvl="2" indent="-136654" algn="l">
              <a:lnSpc>
                <a:spcPts val="2152"/>
              </a:lnSpc>
            </a:pPr>
            <a:endParaRPr lang="en-US" sz="179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65560" y="6371113"/>
            <a:ext cx="8227040" cy="3520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</a:t>
            </a:r>
            <a:r>
              <a:rPr lang="en-US" sz="1789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Innovation and Uniqueness</a:t>
            </a: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  <a:p>
            <a:pPr algn="l">
              <a:lnSpc>
                <a:spcPts val="2147"/>
              </a:lnSpc>
            </a:pPr>
            <a:endParaRPr lang="en-US" sz="178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09073" lvl="2" indent="-13635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Institution-Verified Credibility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Unlike self-reported platforms, every achievement is verified by faculty. This creates an unparalleled level of trust and authenticity for recruiters and admissions committees. </a:t>
            </a:r>
          </a:p>
          <a:p>
            <a:pPr marL="409073" lvl="2" indent="-13635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Purpose-Built for Accreditation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platform features an analytics engine specifically tailored for compliance reports (NAAC, NIRF), directly automating a complex and manually intensive process for universities. </a:t>
            </a:r>
          </a:p>
          <a:p>
            <a:pPr marL="409073" lvl="2" indent="-13635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Beyond Transcripts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A Holistic View: It moves beyond the limitations of a traditional transcript (CGPA) to capture and showcase the complete student journey, including practical skills, leadership roles, and community impact. </a:t>
            </a:r>
          </a:p>
          <a:p>
            <a:pPr marL="409073" lvl="2" indent="-136358" algn="l">
              <a:lnSpc>
                <a:spcPts val="2147"/>
              </a:lnSpc>
            </a:pPr>
            <a:endParaRPr lang="en-US" sz="17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9073" lvl="2" indent="-136358" algn="l">
              <a:lnSpc>
                <a:spcPts val="2147"/>
              </a:lnSpc>
            </a:pPr>
            <a:endParaRPr lang="en-US" sz="17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-150019"/>
            <a:ext cx="16459200" cy="1793081"/>
            <a:chOff x="0" y="0"/>
            <a:chExt cx="21945600" cy="2390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390775"/>
            </a:xfrm>
            <a:custGeom>
              <a:avLst/>
              <a:gdLst/>
              <a:ahLst/>
              <a:cxnLst/>
              <a:rect l="l" t="t" r="r" b="b"/>
              <a:pathLst>
                <a:path w="21945600" h="2390775">
                  <a:moveTo>
                    <a:pt x="0" y="0"/>
                  </a:moveTo>
                  <a:lnTo>
                    <a:pt x="21945600" y="0"/>
                  </a:lnTo>
                  <a:lnTo>
                    <a:pt x="21945600" y="2390775"/>
                  </a:lnTo>
                  <a:lnTo>
                    <a:pt x="0" y="239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495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4660" y="378369"/>
            <a:ext cx="1877759" cy="1211009"/>
            <a:chOff x="0" y="0"/>
            <a:chExt cx="2503679" cy="1614679"/>
          </a:xfrm>
        </p:grpSpPr>
        <p:sp>
          <p:nvSpPr>
            <p:cNvPr id="9" name="Freeform 9" descr="Your startup LOGO"/>
            <p:cNvSpPr/>
            <p:nvPr/>
          </p:nvSpPr>
          <p:spPr>
            <a:xfrm>
              <a:off x="0" y="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 descr="Your startup LOGO"/>
          <p:cNvSpPr/>
          <p:nvPr/>
        </p:nvSpPr>
        <p:spPr>
          <a:xfrm>
            <a:off x="475610" y="359319"/>
            <a:ext cx="1915859" cy="1249108"/>
          </a:xfrm>
          <a:custGeom>
            <a:avLst/>
            <a:gdLst/>
            <a:ahLst/>
            <a:cxnLst/>
            <a:rect l="l" t="t" r="r" b="b"/>
            <a:pathLst>
              <a:path w="1915859" h="1249108">
                <a:moveTo>
                  <a:pt x="0" y="0"/>
                </a:moveTo>
                <a:lnTo>
                  <a:pt x="1915859" y="0"/>
                </a:lnTo>
                <a:lnTo>
                  <a:pt x="1915859" y="1249109"/>
                </a:lnTo>
                <a:lnTo>
                  <a:pt x="0" y="124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75610" y="316457"/>
            <a:ext cx="1915886" cy="1291964"/>
            <a:chOff x="0" y="0"/>
            <a:chExt cx="2554515" cy="1722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4515" cy="1722618"/>
            </a:xfrm>
            <a:custGeom>
              <a:avLst/>
              <a:gdLst/>
              <a:ahLst/>
              <a:cxnLst/>
              <a:rect l="l" t="t" r="r" b="b"/>
              <a:pathLst>
                <a:path w="2554515" h="1722618">
                  <a:moveTo>
                    <a:pt x="0" y="0"/>
                  </a:moveTo>
                  <a:lnTo>
                    <a:pt x="2554515" y="0"/>
                  </a:lnTo>
                  <a:lnTo>
                    <a:pt x="2554515" y="1722618"/>
                  </a:lnTo>
                  <a:lnTo>
                    <a:pt x="0" y="172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5" cy="1779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Immortals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2049" y="85645"/>
            <a:ext cx="3313652" cy="1684306"/>
            <a:chOff x="0" y="0"/>
            <a:chExt cx="4418203" cy="2245741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494660" y="8245589"/>
          <a:ext cx="7281566" cy="1669499"/>
        </p:xfrm>
        <a:graphic>
          <a:graphicData uri="http://schemas.openxmlformats.org/drawingml/2006/table">
            <a:tbl>
              <a:tblPr/>
              <a:tblGrid>
                <a:gridCol w="179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874">
                <a:tc>
                  <a:txBody>
                    <a:bodyPr/>
                    <a:lstStyle/>
                    <a:p>
                      <a:pPr algn="ctr">
                        <a:lnSpc>
                          <a:spcPts val="2148"/>
                        </a:lnSpc>
                        <a:defRPr/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Programming languages </a:t>
                      </a:r>
                      <a:endParaRPr lang="en-US" sz="1100"/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70"/>
                        </a:lnSpc>
                        <a:defRPr/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Frameworks and libraries </a:t>
                      </a:r>
                      <a:endParaRPr lang="en-US" sz="1100"/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Database /storage</a:t>
                      </a:r>
                      <a:endParaRPr lang="en-US" sz="1100"/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625">
                <a:tc>
                  <a:txBody>
                    <a:bodyPr/>
                    <a:lstStyle/>
                    <a:p>
                      <a:pPr algn="ctr">
                        <a:lnSpc>
                          <a:spcPts val="2470"/>
                        </a:lnSpc>
                        <a:defRPr/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Javascript (node.js)</a:t>
                      </a:r>
                      <a:endParaRPr lang="en-US" sz="1100"/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8"/>
                        </a:lnSpc>
                        <a:defRPr/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React.js/Next.js, tailwindcss </a:t>
                      </a:r>
                      <a:endParaRPr lang="en-US" sz="1100"/>
                    </a:p>
                    <a:p>
                      <a:pPr algn="ctr">
                        <a:lnSpc>
                          <a:spcPts val="2148"/>
                        </a:lnSpc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Material UI</a:t>
                      </a:r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48"/>
                        </a:lnSpc>
                        <a:defRPr/>
                      </a:pPr>
                      <a:r>
                        <a:rPr lang="en-US" sz="179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Mongo db, firebase</a:t>
                      </a:r>
                      <a:endParaRPr lang="en-US" sz="1100"/>
                    </a:p>
                  </a:txBody>
                  <a:tcPr marL="83820" marR="83820" marT="83820" marB="838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321227" y="8793695"/>
            <a:ext cx="1655201" cy="1104019"/>
            <a:chOff x="0" y="0"/>
            <a:chExt cx="3584369" cy="2390775"/>
          </a:xfrm>
        </p:grpSpPr>
        <p:sp>
          <p:nvSpPr>
            <p:cNvPr id="18" name="Freeform 18" descr="Javascript CMS - The Best Headless CMS for Javascript projects"/>
            <p:cNvSpPr/>
            <p:nvPr/>
          </p:nvSpPr>
          <p:spPr>
            <a:xfrm>
              <a:off x="0" y="0"/>
              <a:ext cx="3584321" cy="2390775"/>
            </a:xfrm>
            <a:custGeom>
              <a:avLst/>
              <a:gdLst/>
              <a:ahLst/>
              <a:cxnLst/>
              <a:rect l="l" t="t" r="r" b="b"/>
              <a:pathLst>
                <a:path w="3584321" h="2390775">
                  <a:moveTo>
                    <a:pt x="0" y="0"/>
                  </a:moveTo>
                  <a:lnTo>
                    <a:pt x="3584321" y="0"/>
                  </a:lnTo>
                  <a:lnTo>
                    <a:pt x="3584321" y="2390775"/>
                  </a:lnTo>
                  <a:lnTo>
                    <a:pt x="0" y="2390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449374" y="8758210"/>
            <a:ext cx="2089091" cy="1139504"/>
            <a:chOff x="0" y="0"/>
            <a:chExt cx="4151975" cy="2264713"/>
          </a:xfrm>
        </p:grpSpPr>
        <p:sp>
          <p:nvSpPr>
            <p:cNvPr id="20" name="Freeform 20" descr="How to Migrate from React to Next JS: A Full Guide"/>
            <p:cNvSpPr/>
            <p:nvPr/>
          </p:nvSpPr>
          <p:spPr>
            <a:xfrm>
              <a:off x="0" y="0"/>
              <a:ext cx="4152011" cy="2264664"/>
            </a:xfrm>
            <a:custGeom>
              <a:avLst/>
              <a:gdLst/>
              <a:ahLst/>
              <a:cxnLst/>
              <a:rect l="l" t="t" r="r" b="b"/>
              <a:pathLst>
                <a:path w="4152011" h="2264664">
                  <a:moveTo>
                    <a:pt x="0" y="0"/>
                  </a:moveTo>
                  <a:lnTo>
                    <a:pt x="4152011" y="0"/>
                  </a:lnTo>
                  <a:lnTo>
                    <a:pt x="4152011" y="2264664"/>
                  </a:lnTo>
                  <a:lnTo>
                    <a:pt x="0" y="2264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13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976428" y="8995765"/>
            <a:ext cx="1182188" cy="723166"/>
            <a:chOff x="0" y="0"/>
            <a:chExt cx="2816031" cy="17226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15971" cy="1722628"/>
            </a:xfrm>
            <a:custGeom>
              <a:avLst/>
              <a:gdLst/>
              <a:ahLst/>
              <a:cxnLst/>
              <a:rect l="l" t="t" r="r" b="b"/>
              <a:pathLst>
                <a:path w="2815971" h="1722628">
                  <a:moveTo>
                    <a:pt x="0" y="0"/>
                  </a:moveTo>
                  <a:lnTo>
                    <a:pt x="2815971" y="0"/>
                  </a:lnTo>
                  <a:lnTo>
                    <a:pt x="2815971" y="1722628"/>
                  </a:lnTo>
                  <a:lnTo>
                    <a:pt x="0" y="1722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833740" y="8814973"/>
            <a:ext cx="1517493" cy="913593"/>
            <a:chOff x="0" y="0"/>
            <a:chExt cx="5200715" cy="3131043"/>
          </a:xfrm>
        </p:grpSpPr>
        <p:sp>
          <p:nvSpPr>
            <p:cNvPr id="24" name="Freeform 24" descr="MongoDB deepens Google Cloud partnership with new Atlas integrations"/>
            <p:cNvSpPr/>
            <p:nvPr/>
          </p:nvSpPr>
          <p:spPr>
            <a:xfrm>
              <a:off x="0" y="0"/>
              <a:ext cx="5200777" cy="3131058"/>
            </a:xfrm>
            <a:custGeom>
              <a:avLst/>
              <a:gdLst/>
              <a:ahLst/>
              <a:cxnLst/>
              <a:rect l="l" t="t" r="r" b="b"/>
              <a:pathLst>
                <a:path w="5200777" h="3131058">
                  <a:moveTo>
                    <a:pt x="0" y="0"/>
                  </a:moveTo>
                  <a:lnTo>
                    <a:pt x="5200777" y="0"/>
                  </a:lnTo>
                  <a:lnTo>
                    <a:pt x="5200777" y="3131058"/>
                  </a:lnTo>
                  <a:lnTo>
                    <a:pt x="0" y="3131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8"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5403563" y="9006404"/>
            <a:ext cx="2030624" cy="530731"/>
            <a:chOff x="0" y="0"/>
            <a:chExt cx="5588000" cy="1460500"/>
          </a:xfrm>
        </p:grpSpPr>
        <p:sp>
          <p:nvSpPr>
            <p:cNvPr id="26" name="Freeform 26" descr="ESP32: Getting Started with Firebase (Realtime Database) | Random Nerd  Tutorials"/>
            <p:cNvSpPr/>
            <p:nvPr/>
          </p:nvSpPr>
          <p:spPr>
            <a:xfrm>
              <a:off x="0" y="0"/>
              <a:ext cx="5588000" cy="1460500"/>
            </a:xfrm>
            <a:custGeom>
              <a:avLst/>
              <a:gdLst/>
              <a:ahLst/>
              <a:cxnLst/>
              <a:rect l="l" t="t" r="r" b="b"/>
              <a:pathLst>
                <a:path w="5588000" h="1460500">
                  <a:moveTo>
                    <a:pt x="0" y="0"/>
                  </a:moveTo>
                  <a:lnTo>
                    <a:pt x="5588000" y="0"/>
                  </a:lnTo>
                  <a:lnTo>
                    <a:pt x="55880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475610" y="1802486"/>
            <a:ext cx="9856960" cy="6172921"/>
          </a:xfrm>
          <a:custGeom>
            <a:avLst/>
            <a:gdLst/>
            <a:ahLst/>
            <a:cxnLst/>
            <a:rect l="l" t="t" r="r" b="b"/>
            <a:pathLst>
              <a:path w="9856960" h="6172921">
                <a:moveTo>
                  <a:pt x="0" y="0"/>
                </a:moveTo>
                <a:lnTo>
                  <a:pt x="9856960" y="0"/>
                </a:lnTo>
                <a:lnTo>
                  <a:pt x="9856960" y="6172921"/>
                </a:lnTo>
                <a:lnTo>
                  <a:pt x="0" y="6172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480548" y="2251584"/>
            <a:ext cx="6706384" cy="61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sz="1790" b="1" u="sng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Steps:</a:t>
            </a:r>
          </a:p>
          <a:p>
            <a:pPr algn="l">
              <a:lnSpc>
                <a:spcPts val="2148"/>
              </a:lnSpc>
            </a:pPr>
            <a:endParaRPr lang="en-US" sz="1790" b="1" u="sng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User Authentication &amp; Onboarding 🔑: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Secure, role-based login for students, faculty, and admins to access their dedicated dashboards.</a:t>
            </a:r>
          </a:p>
          <a:p>
            <a:pPr algn="l">
              <a:lnSpc>
                <a:spcPts val="2148"/>
              </a:lnSpc>
            </a:pPr>
            <a:endParaRPr lang="en-US" sz="179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Activity Submission &amp; Upload ⬆️: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Students use a simple form to submit activity details and upload proof (like PDFs or images) to the backend.</a:t>
            </a:r>
          </a:p>
          <a:p>
            <a:pPr algn="l">
              <a:lnSpc>
                <a:spcPts val="2148"/>
              </a:lnSpc>
            </a:pPr>
            <a:endParaRPr lang="en-US" sz="179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Secure &amp; Scalable Data Storage 💾: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efficiency, activity metadata is stored in </a:t>
            </a: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MongoDB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fast access, while proof files are securely kept in </a:t>
            </a: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Firebase Cloud Storage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</a:p>
          <a:p>
            <a:pPr algn="l">
              <a:lnSpc>
                <a:spcPts val="2148"/>
              </a:lnSpc>
            </a:pPr>
            <a:endParaRPr lang="en-US" sz="179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Faculty Verification Workflow ✅: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Submissions enter a queue for faculty to review and then approve or reject them via their dashboard.</a:t>
            </a:r>
          </a:p>
          <a:p>
            <a:pPr algn="l">
              <a:lnSpc>
                <a:spcPts val="2148"/>
              </a:lnSpc>
            </a:pPr>
            <a:endParaRPr lang="en-US" sz="179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Dynamic Portfolio Generation 📄: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On-demand, the system generates a shareable digital portfolio from verified records, available as a web link or a downloadable </a:t>
            </a: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PDF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2148"/>
              </a:lnSpc>
            </a:pPr>
            <a:endParaRPr lang="en-US" sz="179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148"/>
              </a:lnSpc>
            </a:pP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Accreditation Analytics &amp; Reporting 📊: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 admin dashboard aggregates verified data to automatically generate custom reports and analytics for accreditation bodies like </a:t>
            </a: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NAAC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179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NIRF</a:t>
            </a:r>
            <a:r>
              <a:rPr lang="en-US" sz="17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5610" y="7940772"/>
            <a:ext cx="3627120" cy="3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sz="179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Technology Stack: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8323" y="1767851"/>
            <a:ext cx="3627120" cy="3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sz="179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Workflow: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57135-8F2E-A43F-C5B1-B08D397A8ED9}"/>
              </a:ext>
            </a:extLst>
          </p:cNvPr>
          <p:cNvSpPr txBox="1"/>
          <p:nvPr/>
        </p:nvSpPr>
        <p:spPr>
          <a:xfrm>
            <a:off x="8762999" y="2461350"/>
            <a:ext cx="1717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Journey</a:t>
            </a: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154FAC-7E80-7040-1FF4-8A2B9BFFA889}"/>
              </a:ext>
            </a:extLst>
          </p:cNvPr>
          <p:cNvSpPr txBox="1"/>
          <p:nvPr/>
        </p:nvSpPr>
        <p:spPr>
          <a:xfrm>
            <a:off x="6934200" y="3314700"/>
            <a:ext cx="114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Institutional/ Admin Journey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0890C6-DAFE-FEC6-9A2C-A6BB1D97A53D}"/>
              </a:ext>
            </a:extLst>
          </p:cNvPr>
          <p:cNvSpPr txBox="1"/>
          <p:nvPr/>
        </p:nvSpPr>
        <p:spPr>
          <a:xfrm>
            <a:off x="5404090" y="1850837"/>
            <a:ext cx="1143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Journey</a:t>
            </a:r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-150019"/>
            <a:ext cx="16459200" cy="1793081"/>
            <a:chOff x="0" y="0"/>
            <a:chExt cx="21945600" cy="2390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390775"/>
            </a:xfrm>
            <a:custGeom>
              <a:avLst/>
              <a:gdLst/>
              <a:ahLst/>
              <a:cxnLst/>
              <a:rect l="l" t="t" r="r" b="b"/>
              <a:pathLst>
                <a:path w="21945600" h="2390775">
                  <a:moveTo>
                    <a:pt x="0" y="0"/>
                  </a:moveTo>
                  <a:lnTo>
                    <a:pt x="21945600" y="0"/>
                  </a:lnTo>
                  <a:lnTo>
                    <a:pt x="21945600" y="2390775"/>
                  </a:lnTo>
                  <a:lnTo>
                    <a:pt x="0" y="239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495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FEASIBILITY AND VIABILITY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4660" y="378369"/>
            <a:ext cx="1877759" cy="1211008"/>
            <a:chOff x="0" y="0"/>
            <a:chExt cx="2503679" cy="1614678"/>
          </a:xfrm>
        </p:grpSpPr>
        <p:sp>
          <p:nvSpPr>
            <p:cNvPr id="9" name="Freeform 9" descr="Your startup LOGO"/>
            <p:cNvSpPr/>
            <p:nvPr/>
          </p:nvSpPr>
          <p:spPr>
            <a:xfrm>
              <a:off x="0" y="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 descr="Your startup LOGO"/>
          <p:cNvSpPr/>
          <p:nvPr/>
        </p:nvSpPr>
        <p:spPr>
          <a:xfrm>
            <a:off x="475610" y="359319"/>
            <a:ext cx="1915859" cy="1249108"/>
          </a:xfrm>
          <a:custGeom>
            <a:avLst/>
            <a:gdLst/>
            <a:ahLst/>
            <a:cxnLst/>
            <a:rect l="l" t="t" r="r" b="b"/>
            <a:pathLst>
              <a:path w="1915859" h="1249108">
                <a:moveTo>
                  <a:pt x="0" y="0"/>
                </a:moveTo>
                <a:lnTo>
                  <a:pt x="1915859" y="0"/>
                </a:lnTo>
                <a:lnTo>
                  <a:pt x="1915859" y="1249108"/>
                </a:lnTo>
                <a:lnTo>
                  <a:pt x="0" y="124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75610" y="316456"/>
            <a:ext cx="1915886" cy="1291964"/>
            <a:chOff x="0" y="0"/>
            <a:chExt cx="2554515" cy="1722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4515" cy="1722618"/>
            </a:xfrm>
            <a:custGeom>
              <a:avLst/>
              <a:gdLst/>
              <a:ahLst/>
              <a:cxnLst/>
              <a:rect l="l" t="t" r="r" b="b"/>
              <a:pathLst>
                <a:path w="2554515" h="1722618">
                  <a:moveTo>
                    <a:pt x="0" y="0"/>
                  </a:moveTo>
                  <a:lnTo>
                    <a:pt x="2554515" y="0"/>
                  </a:lnTo>
                  <a:lnTo>
                    <a:pt x="2554515" y="1722618"/>
                  </a:lnTo>
                  <a:lnTo>
                    <a:pt x="0" y="172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5" cy="1779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Immortals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2049" y="85645"/>
            <a:ext cx="3313652" cy="1684306"/>
            <a:chOff x="0" y="0"/>
            <a:chExt cx="4418203" cy="2245741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825518" y="2088408"/>
            <a:ext cx="6861282" cy="325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Feasibility Analysis:</a:t>
            </a:r>
          </a:p>
          <a:p>
            <a:pPr algn="l">
              <a:lnSpc>
                <a:spcPts val="2147"/>
              </a:lnSpc>
            </a:pPr>
            <a:endParaRPr lang="en-US" sz="1789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Technical Feasibility: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solution is built on a mature and widely-adopted tech stack (React, Node.js, Firebase), ensuring rapid development and a stable, scalable product. It leverages standard cloud infrastructure, requiring no specialized hardware for implementation by universities. </a:t>
            </a: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Operational Feasibility: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platform is designed to automate and simplify existing manual workflows, reducing the operational burden on faculty and staff. An intuitive, user-centric design ensures that both students and faculty can adopt the system with minimal training.</a:t>
            </a: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2439636"/>
            <a:ext cx="6144316" cy="648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8"/>
              </a:lnSpc>
            </a:pPr>
            <a:r>
              <a:rPr lang="en-US" sz="18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Potential Challenges and Risks:</a:t>
            </a:r>
          </a:p>
          <a:p>
            <a:pPr algn="l">
              <a:lnSpc>
                <a:spcPts val="2148"/>
              </a:lnSpc>
            </a:pPr>
            <a:endParaRPr lang="en-US" sz="1800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10401" lvl="2" indent="-136800" algn="l">
              <a:lnSpc>
                <a:spcPts val="2148"/>
              </a:lnSpc>
              <a:buFont typeface="Arial"/>
              <a:buChar char="⚬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Adoption &amp; Change Management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10401" lvl="2" indent="-136800" algn="l">
              <a:lnSpc>
                <a:spcPts val="2148"/>
              </a:lnSpc>
            </a:pPr>
            <a:endParaRPr lang="en-US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452" lvl="3" indent="-183113" algn="l">
              <a:lnSpc>
                <a:spcPts val="2148"/>
              </a:lnSpc>
              <a:buFont typeface="Arial"/>
              <a:buChar char="￭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Faculty Hesitation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Faculty may perceive the platform as an additional administrative burden rather than a time-saving tool, leading to slow or inconsistent adoption. </a:t>
            </a:r>
          </a:p>
          <a:p>
            <a:pPr marL="732452" lvl="3" indent="-183113" algn="l">
              <a:lnSpc>
                <a:spcPts val="2148"/>
              </a:lnSpc>
              <a:buFont typeface="Arial"/>
              <a:buChar char="￭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Student Engagement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Ensuring students consistently and accurately upload their activities throughout their academic journey, not just during their final year for placements. </a:t>
            </a:r>
          </a:p>
          <a:p>
            <a:pPr marL="732452" lvl="3" indent="-183113" algn="l">
              <a:lnSpc>
                <a:spcPts val="2148"/>
              </a:lnSpc>
            </a:pPr>
            <a:endParaRPr lang="en-US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0401" lvl="2" indent="-136800" algn="l">
              <a:lnSpc>
                <a:spcPts val="2148"/>
              </a:lnSpc>
              <a:buFont typeface="Arial"/>
              <a:buChar char="⚬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Technical &amp; Security:</a:t>
            </a:r>
          </a:p>
          <a:p>
            <a:pPr marL="410401" lvl="2" indent="-136800" algn="l">
              <a:lnSpc>
                <a:spcPts val="2148"/>
              </a:lnSpc>
            </a:pPr>
            <a:endParaRPr lang="en-US" sz="18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732452" lvl="3" indent="-183113" algn="l">
              <a:lnSpc>
                <a:spcPts val="2148"/>
              </a:lnSpc>
              <a:buFont typeface="Arial"/>
              <a:buChar char="￭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Security &amp; Privacy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Handling a large volume of sensitive student data (PII) requires strict adherence to data protection laws and robust safeguards against potential security breaches. </a:t>
            </a:r>
          </a:p>
          <a:p>
            <a:pPr marL="732452" lvl="3" indent="-183113" algn="l">
              <a:lnSpc>
                <a:spcPts val="2148"/>
              </a:lnSpc>
              <a:buFont typeface="Arial"/>
              <a:buChar char="￭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Integration Complexity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Many universities utilize older, legacy ERP systems with limited or poorly documented APIs, which can make seamless data integration a significant technical hurdle.</a:t>
            </a:r>
          </a:p>
          <a:p>
            <a:pPr marL="732452" lvl="3" indent="-183113" algn="l">
              <a:lnSpc>
                <a:spcPts val="2148"/>
              </a:lnSpc>
            </a:pPr>
            <a:endParaRPr lang="en-US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25518" y="5775157"/>
            <a:ext cx="7547082" cy="405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Strategies for Overcoming Challenges: </a:t>
            </a:r>
          </a:p>
          <a:p>
            <a:pPr algn="l">
              <a:lnSpc>
                <a:spcPts val="2147"/>
              </a:lnSpc>
            </a:pPr>
            <a:endParaRPr lang="en-US" sz="1789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Driving User Adoption: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mobile-first, intuitive UI/UX focused on ease of use. 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communication of the value proposition: significant time saved for faculty and tangible career benefits for students. </a:t>
            </a:r>
          </a:p>
          <a:p>
            <a:pPr marL="731245" lvl="3" indent="-182811" algn="l">
              <a:lnSpc>
                <a:spcPts val="2147"/>
              </a:lnSpc>
            </a:pPr>
            <a:endParaRPr lang="en-US" sz="17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Ensuring Robustness &amp; Integration:</a:t>
            </a:r>
          </a:p>
          <a:p>
            <a:pPr marL="409194" lvl="2" indent="-136398" algn="l">
              <a:lnSpc>
                <a:spcPts val="2147"/>
              </a:lnSpc>
            </a:pPr>
            <a:endParaRPr lang="en-US" sz="1789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a comprehensive security framework from day one, including role-based access control and data encryption. 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Building a flexible, API-first architecture that allows the platform to function standalone or integrate with other systems via well-documented APIs. </a:t>
            </a:r>
          </a:p>
          <a:p>
            <a:pPr marL="731245" lvl="3" indent="-182811" algn="l">
              <a:lnSpc>
                <a:spcPts val="2147"/>
              </a:lnSpc>
            </a:pPr>
            <a:endParaRPr lang="en-US" sz="17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-150019"/>
            <a:ext cx="16459200" cy="1793081"/>
            <a:chOff x="0" y="0"/>
            <a:chExt cx="21945600" cy="2390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390775"/>
            </a:xfrm>
            <a:custGeom>
              <a:avLst/>
              <a:gdLst/>
              <a:ahLst/>
              <a:cxnLst/>
              <a:rect l="l" t="t" r="r" b="b"/>
              <a:pathLst>
                <a:path w="21945600" h="2390775">
                  <a:moveTo>
                    <a:pt x="0" y="0"/>
                  </a:moveTo>
                  <a:lnTo>
                    <a:pt x="21945600" y="0"/>
                  </a:lnTo>
                  <a:lnTo>
                    <a:pt x="21945600" y="2390775"/>
                  </a:lnTo>
                  <a:lnTo>
                    <a:pt x="0" y="239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495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4660" y="378369"/>
            <a:ext cx="1877759" cy="1211008"/>
            <a:chOff x="0" y="0"/>
            <a:chExt cx="2503679" cy="1614678"/>
          </a:xfrm>
        </p:grpSpPr>
        <p:sp>
          <p:nvSpPr>
            <p:cNvPr id="9" name="Freeform 9" descr="Your startup LOGO"/>
            <p:cNvSpPr/>
            <p:nvPr/>
          </p:nvSpPr>
          <p:spPr>
            <a:xfrm>
              <a:off x="0" y="0"/>
              <a:ext cx="2503678" cy="1614678"/>
            </a:xfrm>
            <a:custGeom>
              <a:avLst/>
              <a:gdLst/>
              <a:ahLst/>
              <a:cxnLst/>
              <a:rect l="l" t="t" r="r" b="b"/>
              <a:pathLst>
                <a:path w="2503678" h="1614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 descr="Your startup LOGO"/>
          <p:cNvSpPr/>
          <p:nvPr/>
        </p:nvSpPr>
        <p:spPr>
          <a:xfrm>
            <a:off x="475610" y="359319"/>
            <a:ext cx="1915859" cy="1249108"/>
          </a:xfrm>
          <a:custGeom>
            <a:avLst/>
            <a:gdLst/>
            <a:ahLst/>
            <a:cxnLst/>
            <a:rect l="l" t="t" r="r" b="b"/>
            <a:pathLst>
              <a:path w="1915859" h="1249108">
                <a:moveTo>
                  <a:pt x="0" y="0"/>
                </a:moveTo>
                <a:lnTo>
                  <a:pt x="1915859" y="0"/>
                </a:lnTo>
                <a:lnTo>
                  <a:pt x="1915859" y="1249108"/>
                </a:lnTo>
                <a:lnTo>
                  <a:pt x="0" y="124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75610" y="316456"/>
            <a:ext cx="1915886" cy="1291964"/>
            <a:chOff x="0" y="0"/>
            <a:chExt cx="2554515" cy="1722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4515" cy="1722618"/>
            </a:xfrm>
            <a:custGeom>
              <a:avLst/>
              <a:gdLst/>
              <a:ahLst/>
              <a:cxnLst/>
              <a:rect l="l" t="t" r="r" b="b"/>
              <a:pathLst>
                <a:path w="2554515" h="1722618">
                  <a:moveTo>
                    <a:pt x="0" y="0"/>
                  </a:moveTo>
                  <a:lnTo>
                    <a:pt x="2554515" y="0"/>
                  </a:lnTo>
                  <a:lnTo>
                    <a:pt x="2554515" y="1722618"/>
                  </a:lnTo>
                  <a:lnTo>
                    <a:pt x="0" y="172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554515" cy="17797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Immortals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2049" y="85645"/>
            <a:ext cx="3313652" cy="1684306"/>
            <a:chOff x="0" y="0"/>
            <a:chExt cx="4418203" cy="2245741"/>
          </a:xfrm>
        </p:grpSpPr>
        <p:sp>
          <p:nvSpPr>
            <p:cNvPr id="15" name="Freeform 15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14400" y="1972350"/>
            <a:ext cx="10058400" cy="700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 u="sng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Impact on Target Audience:</a:t>
            </a:r>
          </a:p>
          <a:p>
            <a:pPr algn="l">
              <a:lnSpc>
                <a:spcPts val="2147"/>
              </a:lnSpc>
            </a:pPr>
            <a:endParaRPr lang="en-US" sz="1789" b="1" u="sng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For Students: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 Impact: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Enhanced Employability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a verified, comprehensive portfolio that boosts credibility and helps them stand out in competitive job markets.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Stronger Higher-Ed Applications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Enables them to showcase a holistic profile beyond grades, strengthening applications for postgraduate programs and scholarships.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Impact: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AI-Powered Career Guidance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Evolves into a lifelong career companion that actively helps build optimized resumes, and matches them with the right opportunities.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Lifelong Learner Record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Becomes a permanent, portable record of their skills and achievements that they can build upon throughout their professional careers.</a:t>
            </a:r>
          </a:p>
          <a:p>
            <a:pPr marL="1085502" lvl="4" indent="-217100" algn="l">
              <a:lnSpc>
                <a:spcPts val="2147"/>
              </a:lnSpc>
            </a:pPr>
            <a:endParaRPr lang="en-US" sz="178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5502" lvl="4" indent="-217100" algn="l">
              <a:lnSpc>
                <a:spcPts val="2147"/>
              </a:lnSpc>
            </a:pPr>
            <a:endParaRPr lang="en-US" sz="178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For Institutions (HEIs):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Immediate Impact: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Reduced Administrative Overhead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Drastically reduces the manual effort and time required for accreditation data collection and reporting.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Data Accuracy: Centralizes data, eliminating errors and inconsistencies common with manual, decentralized record-keeping.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Impact: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Data-Driven Strategic Insights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valuable analytics on student engagement and its correlation with placement success, enabling data-informed decision-making.</a:t>
            </a:r>
          </a:p>
          <a:p>
            <a:pPr marL="1085502" lvl="4" indent="-217100" algn="l">
              <a:lnSpc>
                <a:spcPts val="2147"/>
              </a:lnSpc>
              <a:buFont typeface="Arial"/>
              <a:buChar char="•"/>
            </a:pPr>
            <a:r>
              <a:rPr lang="en-US" sz="178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Enhanced Institutional Reputation</a:t>
            </a:r>
            <a:r>
              <a:rPr lang="en-US" sz="178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Helps improve placement outcomes and can boost global rankings by showcasing the comprehensive development of its students.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86225" y="3588177"/>
            <a:ext cx="5687375" cy="432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789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Broader Benefits of the Solution:</a:t>
            </a:r>
          </a:p>
          <a:p>
            <a:pPr algn="l">
              <a:lnSpc>
                <a:spcPts val="2147"/>
              </a:lnSpc>
            </a:pPr>
            <a:endParaRPr lang="en-US" sz="1789" b="1" u="sng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Economic Benefits 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operational costs for universities by automating administrative tasks.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a more skilled workforce by making student skills visible and verifiable, directly addressing industry needs.</a:t>
            </a:r>
          </a:p>
          <a:p>
            <a:pPr marL="409194" lvl="2" indent="-136398" algn="l">
              <a:lnSpc>
                <a:spcPts val="2147"/>
              </a:lnSpc>
              <a:buFont typeface="Arial"/>
              <a:buChar char="⚬"/>
            </a:pPr>
            <a:r>
              <a:rPr lang="en-US" sz="178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Social Benefits</a:t>
            </a: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Promotes a culture of holistic development by encouraging students to participate in diverse activities, making these efforts visible and valued.</a:t>
            </a:r>
          </a:p>
          <a:p>
            <a:pPr marL="731245" lvl="3" indent="-182811" algn="l">
              <a:lnSpc>
                <a:spcPts val="2147"/>
              </a:lnSpc>
              <a:buFont typeface="Arial"/>
              <a:buChar char="￭"/>
            </a:pPr>
            <a:r>
              <a:rPr lang="en-US" sz="17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close the skills gap by creating a trusted ecosystem that better connects verified student talent with industry opportunities.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7600" y="287555"/>
            <a:ext cx="10515600" cy="1048884"/>
            <a:chOff x="0" y="0"/>
            <a:chExt cx="14020800" cy="1398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20800" cy="1398513"/>
            </a:xfrm>
            <a:custGeom>
              <a:avLst/>
              <a:gdLst/>
              <a:ahLst/>
              <a:cxnLst/>
              <a:rect l="l" t="t" r="r" b="b"/>
              <a:pathLst>
                <a:path w="14020800" h="1398513">
                  <a:moveTo>
                    <a:pt x="0" y="0"/>
                  </a:moveTo>
                  <a:lnTo>
                    <a:pt x="14020800" y="0"/>
                  </a:lnTo>
                  <a:lnTo>
                    <a:pt x="14020800" y="1398513"/>
                  </a:lnTo>
                  <a:lnTo>
                    <a:pt x="0" y="1398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4020800" cy="15032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5400" b="1" spc="-1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AND REFERENCES 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2524" y="2993774"/>
            <a:ext cx="66675" cy="66674"/>
            <a:chOff x="0" y="0"/>
            <a:chExt cx="88900" cy="88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590800" y="2547498"/>
            <a:ext cx="12438380" cy="594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-1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National Education Policy (NEP) 2020: </a:t>
            </a: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Research on the NEP's emphasis on holistic,  multidisciplinary education.</a:t>
            </a:r>
          </a:p>
          <a:p>
            <a:pPr marL="0" lvl="1" indent="0" algn="l">
              <a:lnSpc>
                <a:spcPts val="2879"/>
              </a:lnSpc>
              <a:buFont typeface="Arial"/>
              <a:buChar char="•"/>
            </a:pP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Link: </a:t>
            </a:r>
            <a:r>
              <a:rPr lang="en-US" sz="2400" u="sng" spc="-10">
                <a:solidFill>
                  <a:srgbClr val="00B0F0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https://www.education.gov.in/en/nep/multidisciplinary-holistic-education</a:t>
            </a:r>
          </a:p>
          <a:p>
            <a:pPr marL="0" lvl="1" indent="0" algn="l">
              <a:lnSpc>
                <a:spcPts val="2879"/>
              </a:lnSpc>
            </a:pPr>
            <a:endParaRPr lang="en-US" sz="2400" u="sng" spc="-10">
              <a:solidFill>
                <a:srgbClr val="00B0F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lvl="1" indent="0" algn="l">
              <a:lnSpc>
                <a:spcPts val="2879"/>
              </a:lnSpc>
            </a:pPr>
            <a:r>
              <a:rPr lang="en-US" sz="2400" b="1" spc="-1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NAAC Accreditation Manual:  </a:t>
            </a: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Analysis  of  NAAC  manuals,  focusing  on  Criterion  5  (Student  Support  and Progression).</a:t>
            </a:r>
          </a:p>
          <a:p>
            <a:pPr marL="0" lvl="1" indent="0" algn="l">
              <a:lnSpc>
                <a:spcPts val="2879"/>
              </a:lnSpc>
              <a:buFont typeface="Arial"/>
              <a:buChar char="•"/>
            </a:pP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Link: </a:t>
            </a:r>
            <a:r>
              <a:rPr lang="en-US" sz="2400" u="sng" spc="-10">
                <a:solidFill>
                  <a:srgbClr val="00B0F0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https://www.rkgit.edu.in/IQAC/NAAC-SSR/Criterion5/</a:t>
            </a:r>
          </a:p>
          <a:p>
            <a:pPr marL="0" lvl="1" indent="0" algn="l">
              <a:lnSpc>
                <a:spcPts val="2879"/>
              </a:lnSpc>
            </a:pPr>
            <a:endParaRPr lang="en-US" sz="2400" u="sng" spc="-10">
              <a:solidFill>
                <a:srgbClr val="00B0F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lvl="1" indent="0" algn="l">
              <a:lnSpc>
                <a:spcPts val="2879"/>
              </a:lnSpc>
            </a:pPr>
            <a:r>
              <a:rPr lang="en-US" sz="2400" b="1" spc="-1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NBA Graduate Attributes: </a:t>
            </a: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Study of the National Board of Accreditation's required Program Outcomes (POs) and Graduate Attributes.</a:t>
            </a:r>
          </a:p>
          <a:p>
            <a:pPr marL="0" lvl="1" indent="0" algn="l">
              <a:lnSpc>
                <a:spcPts val="2879"/>
              </a:lnSpc>
              <a:buFont typeface="Arial"/>
              <a:buChar char="•"/>
            </a:pPr>
            <a:r>
              <a:rPr lang="en-US" sz="2400" spc="-1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Link: </a:t>
            </a:r>
            <a:r>
              <a:rPr lang="en-US" sz="2400" u="sng" spc="-10">
                <a:solidFill>
                  <a:srgbClr val="00B0F0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https://submissions.ijskit.org/index.php/ijskit/article/download/213/204/</a:t>
            </a:r>
          </a:p>
          <a:p>
            <a:pPr marL="0" lvl="1" indent="0" algn="l">
              <a:lnSpc>
                <a:spcPts val="2879"/>
              </a:lnSpc>
            </a:pPr>
            <a:endParaRPr lang="en-US" sz="2400" u="sng" spc="-10">
              <a:solidFill>
                <a:srgbClr val="00B0F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lvl="1" indent="0" algn="l">
              <a:lnSpc>
                <a:spcPts val="2879"/>
              </a:lnSpc>
            </a:pPr>
            <a:r>
              <a:rPr lang="en-US" sz="2400" b="1" spc="8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Open Badges Standard: </a:t>
            </a:r>
            <a:r>
              <a:rPr lang="en-US" sz="2400" spc="8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Review of the global trend towards micro-credentials and the Open Badges standard for verifiable skills.</a:t>
            </a:r>
          </a:p>
          <a:p>
            <a:pPr marL="0" lvl="1" indent="0" algn="l">
              <a:lnSpc>
                <a:spcPts val="2879"/>
              </a:lnSpc>
              <a:buFont typeface="Arial"/>
              <a:buChar char="•"/>
            </a:pPr>
            <a:r>
              <a:rPr lang="en-US" sz="2400" spc="8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Link: </a:t>
            </a:r>
            <a:r>
              <a:rPr lang="en-US" sz="2400" u="sng" spc="80">
                <a:solidFill>
                  <a:srgbClr val="00B0F0"/>
                </a:solidFill>
                <a:latin typeface="Calibri (MS)"/>
                <a:ea typeface="Calibri (MS)"/>
                <a:cs typeface="Calibri (MS)"/>
                <a:sym typeface="Calibri (MS)"/>
              </a:rPr>
              <a:t>https://www.pok.tech/en/open-badge-3-0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2524" y="3527174"/>
            <a:ext cx="66675" cy="66674"/>
            <a:chOff x="0" y="0"/>
            <a:chExt cx="88900" cy="88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2524" y="3793874"/>
            <a:ext cx="66675" cy="66674"/>
            <a:chOff x="0" y="0"/>
            <a:chExt cx="88900" cy="88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52524" y="4327274"/>
            <a:ext cx="66675" cy="66674"/>
            <a:chOff x="0" y="0"/>
            <a:chExt cx="88900" cy="888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52524" y="4593974"/>
            <a:ext cx="66675" cy="66674"/>
            <a:chOff x="0" y="0"/>
            <a:chExt cx="88900" cy="888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52524" y="5127373"/>
            <a:ext cx="66675" cy="66674"/>
            <a:chOff x="0" y="0"/>
            <a:chExt cx="88900" cy="888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2524" y="5394073"/>
            <a:ext cx="66675" cy="66674"/>
            <a:chOff x="0" y="0"/>
            <a:chExt cx="88900" cy="888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19186" y="3193799"/>
            <a:ext cx="66675" cy="66674"/>
            <a:chOff x="0" y="0"/>
            <a:chExt cx="88900" cy="88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88900" y="0"/>
                  </a:lnTo>
                  <a:lnTo>
                    <a:pt x="88900" y="88900"/>
                  </a:lnTo>
                  <a:lnTo>
                    <a:pt x="0" y="8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75609" y="359318"/>
            <a:ext cx="1916430" cy="1248410"/>
          </a:xfrm>
          <a:custGeom>
            <a:avLst/>
            <a:gdLst/>
            <a:ahLst/>
            <a:cxnLst/>
            <a:rect l="l" t="t" r="r" b="b"/>
            <a:pathLst>
              <a:path w="1916430" h="1248410">
                <a:moveTo>
                  <a:pt x="0" y="0"/>
                </a:moveTo>
                <a:lnTo>
                  <a:pt x="1916430" y="0"/>
                </a:lnTo>
                <a:lnTo>
                  <a:pt x="1916430" y="1248410"/>
                </a:lnTo>
                <a:lnTo>
                  <a:pt x="0" y="1248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762049" y="85645"/>
            <a:ext cx="3313652" cy="1684301"/>
            <a:chOff x="0" y="0"/>
            <a:chExt cx="4418203" cy="22457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596900" y="2463800"/>
            <a:ext cx="1244600" cy="3835400"/>
            <a:chOff x="0" y="0"/>
            <a:chExt cx="1659467" cy="5113867"/>
          </a:xfrm>
        </p:grpSpPr>
        <p:sp>
          <p:nvSpPr>
            <p:cNvPr id="26" name="Freeform 26"/>
            <p:cNvSpPr/>
            <p:nvPr/>
          </p:nvSpPr>
          <p:spPr>
            <a:xfrm>
              <a:off x="16891" y="16891"/>
              <a:ext cx="1625600" cy="5080000"/>
            </a:xfrm>
            <a:custGeom>
              <a:avLst/>
              <a:gdLst/>
              <a:ahLst/>
              <a:cxnLst/>
              <a:rect l="l" t="t" r="r" b="b"/>
              <a:pathLst>
                <a:path w="1625600" h="5080000">
                  <a:moveTo>
                    <a:pt x="0" y="0"/>
                  </a:moveTo>
                  <a:lnTo>
                    <a:pt x="1625600" y="0"/>
                  </a:lnTo>
                  <a:lnTo>
                    <a:pt x="1625600" y="5080000"/>
                  </a:lnTo>
                  <a:lnTo>
                    <a:pt x="0" y="5080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659382" cy="5113782"/>
            </a:xfrm>
            <a:custGeom>
              <a:avLst/>
              <a:gdLst/>
              <a:ahLst/>
              <a:cxnLst/>
              <a:rect l="l" t="t" r="r" b="b"/>
              <a:pathLst>
                <a:path w="1659382" h="5113782">
                  <a:moveTo>
                    <a:pt x="16891" y="0"/>
                  </a:moveTo>
                  <a:lnTo>
                    <a:pt x="1642491" y="0"/>
                  </a:lnTo>
                  <a:cubicBezTo>
                    <a:pt x="1651889" y="0"/>
                    <a:pt x="1659382" y="7620"/>
                    <a:pt x="1659382" y="16891"/>
                  </a:cubicBezTo>
                  <a:lnTo>
                    <a:pt x="1659382" y="5096891"/>
                  </a:lnTo>
                  <a:cubicBezTo>
                    <a:pt x="1659382" y="5106289"/>
                    <a:pt x="1651762" y="5113782"/>
                    <a:pt x="1642491" y="5113782"/>
                  </a:cubicBezTo>
                  <a:lnTo>
                    <a:pt x="16891" y="5113782"/>
                  </a:lnTo>
                  <a:cubicBezTo>
                    <a:pt x="7493" y="5113782"/>
                    <a:pt x="0" y="5106162"/>
                    <a:pt x="0" y="5096891"/>
                  </a:cubicBezTo>
                  <a:lnTo>
                    <a:pt x="0" y="16891"/>
                  </a:lnTo>
                  <a:cubicBezTo>
                    <a:pt x="0" y="7620"/>
                    <a:pt x="7620" y="0"/>
                    <a:pt x="16891" y="0"/>
                  </a:cubicBezTo>
                  <a:moveTo>
                    <a:pt x="16891" y="33909"/>
                  </a:moveTo>
                  <a:lnTo>
                    <a:pt x="16891" y="16891"/>
                  </a:lnTo>
                  <a:lnTo>
                    <a:pt x="33909" y="16891"/>
                  </a:lnTo>
                  <a:lnTo>
                    <a:pt x="33909" y="5096891"/>
                  </a:lnTo>
                  <a:lnTo>
                    <a:pt x="16891" y="5096891"/>
                  </a:lnTo>
                  <a:lnTo>
                    <a:pt x="16891" y="5080000"/>
                  </a:lnTo>
                  <a:lnTo>
                    <a:pt x="1642491" y="5080000"/>
                  </a:lnTo>
                  <a:lnTo>
                    <a:pt x="1642491" y="5096891"/>
                  </a:lnTo>
                  <a:lnTo>
                    <a:pt x="1625600" y="5096891"/>
                  </a:lnTo>
                  <a:lnTo>
                    <a:pt x="1625600" y="16891"/>
                  </a:lnTo>
                  <a:lnTo>
                    <a:pt x="1642491" y="16891"/>
                  </a:lnTo>
                  <a:lnTo>
                    <a:pt x="1642491" y="33909"/>
                  </a:lnTo>
                  <a:lnTo>
                    <a:pt x="16891" y="339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665703" y="678350"/>
            <a:ext cx="1526540" cy="46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Immortals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1367</Words>
  <Application>Microsoft Office PowerPoint</Application>
  <PresentationFormat>Custom</PresentationFormat>
  <Paragraphs>132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Arimo Bold</vt:lpstr>
      <vt:lpstr>Arial Bold</vt:lpstr>
      <vt:lpstr>Calibri (MS) Bold</vt:lpstr>
      <vt:lpstr>Times New Roman Bold</vt:lpstr>
      <vt:lpstr>Calibri (MS)</vt:lpstr>
      <vt:lpstr>Garamond Bold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</dc:title>
  <cp:lastModifiedBy>Yug Shah</cp:lastModifiedBy>
  <cp:revision>3</cp:revision>
  <dcterms:created xsi:type="dcterms:W3CDTF">2006-08-16T00:00:00Z</dcterms:created>
  <dcterms:modified xsi:type="dcterms:W3CDTF">2025-09-15T14:18:14Z</dcterms:modified>
  <dc:identifier>DAGzDekRfU4</dc:identifier>
</cp:coreProperties>
</file>